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508B9-C2BE-46C8-BD4F-5938899532DB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B9475-EDFD-4822-ADBE-B974037B2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738B7-0FBA-49EB-A5C7-830C38DE5B77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CE92E-4BBE-4965-BF0D-E9EBBFA29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C00AE-C34C-4F60-9159-5F5B9EC3DCE3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5C3C5-0364-4404-8106-8EF87E349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15555-AD44-49DB-AA24-627F057ED4D1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45ED8-EB58-43D5-86F5-84639AEC1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D4E92-88F2-47E4-9708-E6D33C647E12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AD4E5-C388-4447-AAF5-BEBE42520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D87D0-DA80-4507-81AD-D61C4ACB2F54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517F6-1BC3-458F-9F92-4D2A02EB2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1D49C-F9A8-4134-B394-8986997E10BC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C8609-56B9-4E31-9B17-5440BDA0D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2CBDA-DAE7-4538-B7CC-BC388A175EC1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CB487-2460-4C75-A3B4-5EAAFC905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CE44E-69C5-4A82-8E59-EB081F9F1362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CD2A0-1D88-4766-9364-351850A646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33A9D-B1B1-412E-82E5-6E6435F967A7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4DA76-90F7-4E66-B248-34B41F75E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0B5C9-C8E1-4F86-B7D7-A0531306E9B8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D1874-61F4-4423-BA4A-C2CB33CA1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9CEFD4-2FA9-4BAE-BD9F-405028982CB8}" type="datetimeFigureOut">
              <a:rPr lang="ru-RU"/>
              <a:pPr>
                <a:defRPr/>
              </a:pPr>
              <a:t>10.10.2013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283B30-C793-407E-BB32-26C524DE0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4" descr="Ramochky_narod_ru2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9592" y="1052736"/>
            <a:ext cx="7272808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Возрастные особенности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детей 6-7 лет</a:t>
            </a:r>
            <a:endParaRPr lang="ru-RU" sz="5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okman Old Style" pitchFamily="18" charset="0"/>
            </a:endParaRPr>
          </a:p>
        </p:txBody>
      </p:sp>
      <p:pic>
        <p:nvPicPr>
          <p:cNvPr id="13315" name="Рисунок 6" descr="9c992e37dcb44c875ec252d0bb9dbf5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5084763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4" descr="jcl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388" y="260350"/>
            <a:ext cx="8720137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Выстроить режим дня для ребенка таким образом,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чтобы оставалось время на отдых, игры, прогулки.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Понимать, что познавательная мотивация именно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этом возрасте радикальнее всего истребляется скукой,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долженствованием, принуждением. По возможности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организовать для ребенка интересный и увлекательный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познавательный процесс. </a:t>
            </a:r>
            <a:endParaRPr lang="ru-RU" sz="2000" b="1" i="1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23555" name="Рисунок 7" descr="ptenchikroz19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965825"/>
            <a:ext cx="75565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8" descr="ptenchikzel2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2150" y="5907088"/>
            <a:ext cx="831850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3136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1050" y="2781300"/>
            <a:ext cx="5005388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 descr="lite-wallpap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219700" y="836613"/>
            <a:ext cx="3582988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</a:rPr>
              <a:t>Понимать, что желание ребенка стать школьником не всегда означает реальную возможность выполнять все соответствующие этой роли обязанности. Поэтому, важно помогать ребенку освоить новый для него уровень самостоятельности, постепенно уходя от гиперконтроля и избыточной опеки, предоставляя ему все больше свободы. </a:t>
            </a:r>
          </a:p>
        </p:txBody>
      </p:sp>
      <p:pic>
        <p:nvPicPr>
          <p:cNvPr id="6" name="Рисунок 5" descr="284_32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620713"/>
            <a:ext cx="4348163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6" descr="3b79bb89fd4298bb6ff2fd106001da7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724400"/>
            <a:ext cx="36290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7" descr="1022a777515dc3c49612dbc21fb8ceb0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51863" y="0"/>
            <a:ext cx="59213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8" descr="1022a777515dc3c49612dbc21fb8ceb0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51863" y="6292850"/>
            <a:ext cx="59213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9" descr="1022a777515dc3c49612dbc21fb8ceb0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5921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10" descr="1022a777515dc3c49612dbc21fb8ceb0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292850"/>
            <a:ext cx="592138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 descr="no-ima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0" y="3141663"/>
            <a:ext cx="91440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</a:rPr>
              <a:t>Осознавать, что любые ваши оценки в адрес ребенка создают его представление о себе, влияют на его самооценку. Если ожидания и оценки родителей не соответствуют возрастным и личностным особенностям ребенка, его самооценка окажется неадекватной (заниженной или завышенной). Ваши негативные оценки могут сформировать у него представление о себе как человеке недостойном, плохом, неспособном справляться с трудностями или неудачами. По возможности избегайте заключений о личности ребенка в целом, оценивайте лишь его действие или поступок. </a:t>
            </a:r>
          </a:p>
        </p:txBody>
      </p:sp>
      <p:pic>
        <p:nvPicPr>
          <p:cNvPr id="6" name="Рисунок 5" descr="05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61925"/>
            <a:ext cx="3840163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7" descr="babochka04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8572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8" descr="babochka04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0"/>
            <a:ext cx="85725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3" descr="xz2km8qa2oouy2b8wqu989wep22gz0nh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3850" y="404813"/>
            <a:ext cx="45720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</a:rPr>
              <a:t>Спрашивать мнение самого ребенка о результатах его труда. Сильная зависимость от внешней оценки делает ребенка тревожным и неуверенным в себе. Умение самому оценивать свою деятельность создает мотивацию стремления, в противовес мотивации избегания. </a:t>
            </a:r>
          </a:p>
        </p:txBody>
      </p:sp>
      <p:pic>
        <p:nvPicPr>
          <p:cNvPr id="26627" name="Рисунок 5" descr="animated_cartoon_0042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76700"/>
            <a:ext cx="2052638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3" descr="zxqe978ew8tevaklne50ge5fyfxlbkbo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356100" y="260350"/>
            <a:ext cx="446405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</a:rPr>
              <a:t>Еще до того, как ребенок пойдет в школу, осознать, что успехи или неудачи ребенка в процессе учебы не есть показатель его успешности в будущем. Школьное обучение лишь отражает способность ребенка справляться с учебной ситуацией, но не является однозначным показателем его личностной реализованности. </a:t>
            </a:r>
          </a:p>
        </p:txBody>
      </p:sp>
      <p:pic>
        <p:nvPicPr>
          <p:cNvPr id="6" name="Рисунок 5" descr="a10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276475"/>
            <a:ext cx="3217862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6" descr="203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88913"/>
            <a:ext cx="16097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7" descr="predmety_raznie033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27900" y="5041900"/>
            <a:ext cx="18161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3d_906-1024x7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106363" y="631825"/>
            <a:ext cx="88614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Старший дошкольный возраст — период познания мира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человеческих отношений,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творчества и подготовки к следующему,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совершенно новому этапу в его жизни — обучению в школе. </a:t>
            </a:r>
            <a:endParaRPr lang="ru-RU" sz="2000" b="1" i="1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14339" name="Рисунок 7" descr="1232998623_downhouse_info_6411263479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420938"/>
            <a:ext cx="460057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8" descr="d296c12a1e9d6321f56b48daf8ec000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809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0" descr="d296c12a1e9d6321f56b48daf8ec000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1" descr="d296c12a1e9d6321f56b48daf8ec000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12" descr="d296c12a1e9d6321f56b48daf8ec000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5175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13" descr="d296c12a1e9d6321f56b48daf8ec000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6610350"/>
            <a:ext cx="20288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3d_920-1024x7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388" y="908050"/>
            <a:ext cx="3132137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этом возрасте чаще всего ребенок практически готов к </a:t>
            </a:r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расширению</a:t>
            </a:r>
            <a:r>
              <a:rPr lang="ru-RU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своего микромира,</a:t>
            </a:r>
          </a:p>
          <a:p>
            <a:pPr algn="ctr"/>
            <a:r>
              <a:rPr lang="ru-RU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если им освоено умение взаимодействовать </a:t>
            </a:r>
          </a:p>
          <a:p>
            <a:pPr algn="ctr"/>
            <a:r>
              <a:rPr lang="ru-RU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со сверстниками и взрослыми. </a:t>
            </a:r>
          </a:p>
          <a:p>
            <a:pPr algn="ctr"/>
            <a:r>
              <a:rPr lang="ru-RU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Ребенок, как правило, в состоянии воспринять</a:t>
            </a:r>
          </a:p>
          <a:p>
            <a:pPr algn="ctr"/>
            <a:r>
              <a:rPr lang="ru-RU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новые правила, смену деятельности и те </a:t>
            </a:r>
          </a:p>
          <a:p>
            <a:pPr algn="ctr"/>
            <a:r>
              <a:rPr lang="ru-RU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требования, которые будут предъявлены ему в школе. </a:t>
            </a:r>
            <a:endParaRPr lang="ru-RU" b="1" i="1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6" name="Рисунок 5" descr="5564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33724">
            <a:off x="3665538" y="663575"/>
            <a:ext cx="489902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6" descr="an1_stopkaknig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2213" y="4895850"/>
            <a:ext cx="287178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3d-g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9750" y="4221163"/>
            <a:ext cx="81359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Постепенно ребенок данного возраста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социализируется,  адаптируется к социальной среде.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Он становится способен переходить от своей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узкой эгоцентричной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позиции к объективной, учитывать точки зрения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других людей и может начать с ними сотрудничать. </a:t>
            </a:r>
            <a:endParaRPr lang="ru-RU" sz="2000" b="1" i="1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6" name="Рисунок 5" descr="40457293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60350"/>
            <a:ext cx="48895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6" descr="an1_kometaprav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0350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7" descr="an1_kometaprav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6276975"/>
            <a:ext cx="1905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3d_692-1024x7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59113" y="414338"/>
            <a:ext cx="608488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Маленький ребенок делает выводы о явлениях и вещах, опираясь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только на непосредственное восприятие. 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7 лет ребенок уже может учитывать другие точки зрения и понимает относительность оценок.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Последнее выражается, например, в том, что ребенок, считающий все большие вещи тяжелыми,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 маленькие легкими, приобретает новое представление: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маленький камешек, легкий для ребенка, оказывается тяжелым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для воды и поэтому тонет. </a:t>
            </a:r>
            <a:endParaRPr lang="ru-RU" sz="2000" b="1" i="1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17411" name="Рисунок 5" descr="bestgif_narod_ru_52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0350"/>
            <a:ext cx="3138488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6" descr="stars_9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5825" y="5543550"/>
            <a:ext cx="19081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3" descr="3p3c1x29gosa5twxpt25xgeucrhtc12r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25400" y="188913"/>
            <a:ext cx="916940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 7 годам ребенок способен сосредотачиваться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не только на увлекательной деятельности, 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но и на той, которая дается с некоторым волевым усилием.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 его игровым интересам добавляется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познавательный интерес. Но произвольность все еще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продолжает формироваться, и, поэтому, ребенку не всегда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легко быть усердным и долго заниматься скучным делом.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Он еще легко отвлекается от своих намерений,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переключаясь на что-то неожиданное, </a:t>
            </a:r>
          </a:p>
          <a:p>
            <a:pPr algn="ctr"/>
            <a:r>
              <a:rPr lang="ru-RU" sz="2000" b="1" i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новое, привлекательное. </a:t>
            </a:r>
            <a:endParaRPr lang="ru-RU" sz="2000" b="1" i="1"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6" name="Рисунок 5" descr="model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3573463"/>
            <a:ext cx="3998913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6" descr="3fei_lev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229225"/>
            <a:ext cx="1381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7" descr="3fei_pravo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62875" y="5229225"/>
            <a:ext cx="13811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3" descr="19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67175" y="395288"/>
            <a:ext cx="4775200" cy="624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i="1">
                <a:solidFill>
                  <a:schemeClr val="bg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Часто ребенок не только готов, но и хочет пойти в школу, поскольку смена социальной роли придает ему взрослости, к которой он так стремится. Но полная психологическая</a:t>
            </a:r>
          </a:p>
          <a:p>
            <a:pPr algn="ctr"/>
            <a:r>
              <a:rPr lang="ru-RU" sz="2000" b="1" i="1">
                <a:solidFill>
                  <a:schemeClr val="bg1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готовность ребенка к школе определяется не только его мотивационной готовностью, но и интеллектуальной зрелостью, а также сформированной произвольностью, то есть способностью сосредотачиваться на 35—40 минут, выполняя какую-либо череду задач. Чаще всего такая готовность формируется именно к семи годам. </a:t>
            </a:r>
            <a:endParaRPr lang="ru-RU" sz="2000" b="1" i="1">
              <a:solidFill>
                <a:schemeClr val="bg1"/>
              </a:solidFill>
              <a:latin typeface="Bookman Old Style" pitchFamily="18" charset="0"/>
              <a:ea typeface="Calibri" pitchFamily="34" charset="0"/>
              <a:cs typeface="Arial" charset="0"/>
            </a:endParaRPr>
          </a:p>
        </p:txBody>
      </p:sp>
      <p:pic>
        <p:nvPicPr>
          <p:cNvPr id="19459" name="Рисунок 5" descr="animals14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52413" y="0"/>
            <a:ext cx="2997201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6" descr="5403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08725"/>
            <a:ext cx="549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8" descr="54031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4725" y="0"/>
            <a:ext cx="549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 descr="916948047_Bird_wallpaper1024x76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75856" y="980728"/>
            <a:ext cx="6304424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Советы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родителям</a:t>
            </a:r>
            <a:endParaRPr lang="ru-RU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483" name="Рисунок 7" descr="a8c3122803f6b247c71352fbd3ebd5c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819775"/>
            <a:ext cx="1028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8" descr="a8c3122803f6b247c71352fbd3ebd5c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5300" y="0"/>
            <a:ext cx="1028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9" descr="a8c3122803f6b247c71352fbd3ebd5c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28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10" descr="a8c3122803f6b247c71352fbd3ebd5c3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5300" y="5819775"/>
            <a:ext cx="10287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11" descr="44df079819fd579aeba0c26b19cb542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9975" y="5905500"/>
            <a:ext cx="42862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3" descr="hz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79388" y="1125538"/>
            <a:ext cx="57245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Bookman Old Style" pitchFamily="18" charset="0"/>
              </a:rPr>
              <a:t>Можно организовать постепенное вовлечение вашего дошкольника в учебную жизнь через систему разнообразных групп по подготовке к школе. </a:t>
            </a:r>
          </a:p>
        </p:txBody>
      </p:sp>
      <p:pic>
        <p:nvPicPr>
          <p:cNvPr id="6" name="Рисунок 5" descr="02-b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16338"/>
            <a:ext cx="435610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6" descr="an2_7gnomov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43400"/>
            <a:ext cx="15843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158</TotalTime>
  <Words>513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Arial</vt:lpstr>
      <vt:lpstr>Bookman Old Style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Customer</cp:lastModifiedBy>
  <cp:revision>12</cp:revision>
  <dcterms:created xsi:type="dcterms:W3CDTF">2012-10-11T16:01:02Z</dcterms:created>
  <dcterms:modified xsi:type="dcterms:W3CDTF">2013-10-10T17:00:37Z</dcterms:modified>
</cp:coreProperties>
</file>